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24384000" cy="13716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bi Buccini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9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9"/>
    <p:restoredTop sz="94731"/>
  </p:normalViewPr>
  <p:slideViewPr>
    <p:cSldViewPr snapToGrid="0" snapToObjects="1">
      <p:cViewPr varScale="1">
        <p:scale>
          <a:sx n="70" d="100"/>
          <a:sy n="70" d="100"/>
        </p:scale>
        <p:origin x="280" y="3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85a763473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Google Shape;60;g85a763473e_0_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835c73398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8" name="Google Shape;148;g8835c73398_1_1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5b0dc678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6" name="Google Shape;226;g85b0dc678a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85b0dc678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Google Shape;237;g85b0dc678a_0_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" name="Google Shape;246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8835c73398_1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4" name="Google Shape;254;g8835c73398_1_25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85b0dc678a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4" name="Google Shape;264;g85b0dc678a_0_1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85b0dc678a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Google Shape;272;g85b0dc678a_0_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85b0dc678a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0" name="Google Shape;280;g85b0dc678a_0_5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85b0dc678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Google Shape;289;g85b0dc678a_0_5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" name="Google Shape;73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85b0dc678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8" name="Google Shape;298;g85b0dc678a_0_6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85b0dc678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6" name="Google Shape;306;g85b0dc678a_0_7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6" name="Google Shape;316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85b0dc678a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3" name="Google Shape;333;g85b0dc678a_0_8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85b0dc678a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9" name="Google Shape;339;g85b0dc678a_0_9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85a763473e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6" name="Google Shape;346;g85a763473e_0_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85a763473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" name="Google Shape;79;g85a763473e_0_6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5a763473e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Google Shape;92;g85a763473e_0_7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5a763473e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Google Shape;120;g85a763473e_1_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5a763473e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Google Shape;141;g85a763473e_2_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" type="tx">
  <p:cSld name="TITLE_AND_BODY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pen Sans Light"/>
              <a:buNone/>
              <a:defRPr sz="36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Font typeface="Open Sans Light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Font typeface="Open Sans Light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Font typeface="Open Sans Light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Font typeface="Open Sans Light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Font typeface="Open Sans Light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Font typeface="Open Sans Light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Font typeface="Open Sans Light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Font typeface="Open Sans Light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Source Sans Pro"/>
              <a:buNone/>
              <a:defRPr sz="11600" b="1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Open Sans Light"/>
              <a:buNone/>
              <a:defRPr sz="55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Open Sans Light"/>
              <a:buNone/>
              <a:defRPr sz="55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Open Sans Light"/>
              <a:buNone/>
              <a:defRPr sz="55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Open Sans Light"/>
              <a:buNone/>
              <a:defRPr sz="55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Open Sans Light"/>
              <a:buNone/>
              <a:defRPr sz="5500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Font typeface="Open Sans Light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Font typeface="Open Sans Light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Font typeface="Open Sans Light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Font typeface="Open Sans Light"/>
              <a:buChar char="•"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ês Fotos">
  <p:cSld name="Três Foto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>
            <a:spLocks noGrp="1"/>
          </p:cNvSpPr>
          <p:nvPr>
            <p:ph type="pic" idx="2"/>
          </p:nvPr>
        </p:nvSpPr>
        <p:spPr>
          <a:xfrm>
            <a:off x="15290800" y="6870700"/>
            <a:ext cx="83439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2" name="Google Shape;42;p11"/>
          <p:cNvSpPr>
            <a:spLocks noGrp="1"/>
          </p:cNvSpPr>
          <p:nvPr>
            <p:ph type="pic" idx="3"/>
          </p:nvPr>
        </p:nvSpPr>
        <p:spPr>
          <a:xfrm>
            <a:off x="15316200" y="952500"/>
            <a:ext cx="8305800" cy="55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>
            <a:spLocks noGrp="1"/>
          </p:cNvSpPr>
          <p:nvPr>
            <p:ph type="pic" idx="4"/>
          </p:nvPr>
        </p:nvSpPr>
        <p:spPr>
          <a:xfrm>
            <a:off x="-1739900" y="-258233"/>
            <a:ext cx="20065999" cy="1337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ção">
  <p:cSld name="Citaçã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2387600" y="8953500"/>
            <a:ext cx="196215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Source Serif Pro"/>
              <a:buNone/>
              <a:defRPr sz="3200"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marL="914400" lvl="1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2"/>
          </p:nvPr>
        </p:nvSpPr>
        <p:spPr>
          <a:xfrm>
            <a:off x="2387600" y="6057899"/>
            <a:ext cx="19621500" cy="86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ource Sans Pro"/>
              <a:buNone/>
              <a:defRPr b="1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">
  <p:cSld name="Fot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>
            <a:spLocks noGrp="1"/>
          </p:cNvSpPr>
          <p:nvPr>
            <p:ph type="pic" idx="2"/>
          </p:nvPr>
        </p:nvSpPr>
        <p:spPr>
          <a:xfrm>
            <a:off x="0" y="-1291579"/>
            <a:ext cx="29260800" cy="1950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>
  <p:cSld name="Em Branc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Subtítulo">
  <p:cSld name="Título e Subtítulo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2400" b="0" i="0" u="none" strike="noStrike" cap="none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ndo básico">
  <p:cSld name="Foto - Horizontal">
    <p:bg>
      <p:bgPr>
        <a:solidFill>
          <a:srgbClr val="F5F3F6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-5400000">
            <a:off x="8243805" y="-2424197"/>
            <a:ext cx="13370227" cy="18910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ndo básico 1">
  <p:cSld name="Foto - Horizontal_2">
    <p:bg>
      <p:bgPr>
        <a:solidFill>
          <a:srgbClr val="F5F3F6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3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pic>
        <p:nvPicPr>
          <p:cNvPr id="18" name="Google Shape;18;p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-5400000">
            <a:off x="8243805" y="-2424197"/>
            <a:ext cx="13370227" cy="18910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>
            <a:off x="2693780" y="-2846172"/>
            <a:ext cx="13370227" cy="18910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ndo básico limpo">
  <p:cSld name="Foto - Horizontal_1">
    <p:bg>
      <p:bgPr>
        <a:solidFill>
          <a:srgbClr val="F5F3F6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3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- Centro">
  <p:cSld name="Título - Centro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- Superior">
  <p:cSld name="Título - Superio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Marcadores">
  <p:cSld name="Título e Marcadore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799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Marcadores e Foto">
  <p:cSld name="Título, Marcadores e Fot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>
            <a:spLocks noGrp="1"/>
          </p:cNvSpPr>
          <p:nvPr>
            <p:ph type="pic" idx="2"/>
          </p:nvPr>
        </p:nvSpPr>
        <p:spPr>
          <a:xfrm>
            <a:off x="9972675" y="2125132"/>
            <a:ext cx="16402050" cy="10934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"/>
              <a:buChar char="•"/>
              <a:defRPr sz="48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4750"/>
              <a:buFont typeface="Source Sans Pro"/>
              <a:buChar char="•"/>
              <a:defRPr sz="3800"/>
            </a:lvl1pPr>
            <a:lvl2pPr marL="914400" lvl="1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4750"/>
              <a:buFont typeface="Source Sans Pro"/>
              <a:buChar char="•"/>
              <a:defRPr sz="3800"/>
            </a:lvl2pPr>
            <a:lvl3pPr marL="1371600" lvl="2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4750"/>
              <a:buFont typeface="Source Sans Pro"/>
              <a:buChar char="•"/>
              <a:defRPr sz="3800"/>
            </a:lvl3pPr>
            <a:lvl4pPr marL="1828800" lvl="3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4750"/>
              <a:buFont typeface="Source Sans Pro"/>
              <a:buChar char="•"/>
              <a:defRPr sz="3800"/>
            </a:lvl4pPr>
            <a:lvl5pPr marL="2286000" lvl="4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4750"/>
              <a:buFont typeface="Source Sans Pro"/>
              <a:buChar char="•"/>
              <a:defRPr sz="3800"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cadores">
  <p:cSld name="Marcadore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799" cy="10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lvl="0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6pPr>
            <a:lvl7pPr marL="3200400" lvl="6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7pPr>
            <a:lvl8pPr marL="3657600" lvl="7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8pPr>
            <a:lvl9pPr marL="4114800" lvl="8" indent="-371475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79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900"/>
              <a:buFont typeface="Source Sans Pro Black"/>
              <a:buNone/>
              <a:defRPr sz="12900" i="0" u="none" strike="noStrike" cap="non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900"/>
              <a:buFont typeface="Source Sans Pro Black"/>
              <a:buNone/>
              <a:defRPr sz="12900" i="0" u="none" strike="noStrike" cap="non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900"/>
              <a:buFont typeface="Source Sans Pro Black"/>
              <a:buNone/>
              <a:defRPr sz="12900" i="0" u="none" strike="noStrike" cap="non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900"/>
              <a:buFont typeface="Source Sans Pro Black"/>
              <a:buNone/>
              <a:defRPr sz="12900" i="0" u="none" strike="noStrike" cap="non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900"/>
              <a:buFont typeface="Source Sans Pro Black"/>
              <a:buNone/>
              <a:defRPr sz="12900" i="0" u="none" strike="noStrike" cap="non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900"/>
              <a:buFont typeface="Source Sans Pro Black"/>
              <a:buNone/>
              <a:defRPr sz="12900" i="0" u="none" strike="noStrike" cap="non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900"/>
              <a:buFont typeface="Source Sans Pro Black"/>
              <a:buNone/>
              <a:defRPr sz="12900" i="0" u="none" strike="noStrike" cap="non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900"/>
              <a:buFont typeface="Source Sans Pro Black"/>
              <a:buNone/>
              <a:defRPr sz="12900" i="0" u="none" strike="noStrike" cap="non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900"/>
              <a:buFont typeface="Source Sans Pro Black"/>
              <a:buNone/>
              <a:defRPr sz="12900" i="0" u="none" strike="noStrike" cap="none">
                <a:solidFill>
                  <a:srgbClr val="FFFFFF"/>
                </a:solidFill>
                <a:latin typeface="Source Sans Pro Black"/>
                <a:ea typeface="Source Sans Pro Black"/>
                <a:cs typeface="Source Sans Pro Black"/>
                <a:sym typeface="Source Sans Pr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799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457200" marR="0" lvl="0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 Light"/>
              <a:buChar char="•"/>
              <a:defRPr sz="4800" i="0" u="none" strike="noStrike" cap="none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914400" marR="0" lvl="1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 Light"/>
              <a:buChar char="•"/>
              <a:defRPr sz="4800" i="0" u="none" strike="noStrike" cap="none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1371600" marR="0" lvl="2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 Light"/>
              <a:buChar char="•"/>
              <a:defRPr sz="4800" i="0" u="none" strike="noStrike" cap="none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1828800" marR="0" lvl="3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 Light"/>
              <a:buChar char="•"/>
              <a:defRPr sz="4800" i="0" u="none" strike="noStrike" cap="none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2286000" marR="0" lvl="4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 Light"/>
              <a:buChar char="•"/>
              <a:defRPr sz="4800" i="0" u="none" strike="noStrike" cap="none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  <a:lvl6pPr marL="2743200" marR="0" lvl="5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 Light"/>
              <a:buChar char="•"/>
              <a:defRPr sz="4800" i="0" u="none" strike="noStrike" cap="none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6pPr>
            <a:lvl7pPr marL="3200400" marR="0" lvl="6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 Light"/>
              <a:buChar char="•"/>
              <a:defRPr sz="4800" i="0" u="none" strike="noStrike" cap="none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7pPr>
            <a:lvl8pPr marL="3657600" marR="0" lvl="7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 Light"/>
              <a:buChar char="•"/>
              <a:defRPr sz="4800" i="0" u="none" strike="noStrike" cap="none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8pPr>
            <a:lvl9pPr marL="4114800" marR="0" lvl="8" indent="-609600" algn="l" rtl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Source Sans Pro Light"/>
              <a:buChar char="•"/>
              <a:defRPr sz="4800" i="0" u="none" strike="noStrike" cap="none">
                <a:solidFill>
                  <a:srgbClr val="FFFFFF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imapi.org/download/metodologia_manual-operacional.pdf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aldeboaspraticas.iff.fiocruz.br/wp-content/uploads/2018/07/Pol%C3%ADtica-Nacional-de-Aten%C3%A7%C3%A3o-Integral-%C3%A0-Sa%C3%BAde-da-Crian%C3%A7a-PNAISC-Vers%C3%A3o-Eletr%C3%B4nica.pdf" TargetMode="External"/><Relationship Id="rId3" Type="http://schemas.openxmlformats.org/officeDocument/2006/relationships/image" Target="../media/image36.jpeg"/><Relationship Id="rId7" Type="http://schemas.openxmlformats.org/officeDocument/2006/relationships/hyperlink" Target="https://www.iprede.org.br/publicacoes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rimeirainfancia.org.br/pmpi/" TargetMode="External"/><Relationship Id="rId5" Type="http://schemas.openxmlformats.org/officeDocument/2006/relationships/hyperlink" Target="https://www.fmcsv.org.br/pt-BR/biblioteca/guia-para-elaboracao-de-planos-municipais-de-pi/" TargetMode="External"/><Relationship Id="rId4" Type="http://schemas.openxmlformats.org/officeDocument/2006/relationships/hyperlink" Target="https://www.fmcsv.org.br/pt-BR/a-primeira-infancia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y49pEHdx_nw?feature=oembed" TargetMode="External"/><Relationship Id="rId6" Type="http://schemas.openxmlformats.org/officeDocument/2006/relationships/hyperlink" Target="http://www.youtube.com/watch?v=y49pEHdx_nw&amp;t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D9BB5CD-5805-D145-91AE-6D03377BB7E8}"/>
              </a:ext>
            </a:extLst>
          </p:cNvPr>
          <p:cNvSpPr txBox="1"/>
          <p:nvPr/>
        </p:nvSpPr>
        <p:spPr>
          <a:xfrm>
            <a:off x="1924050" y="6400800"/>
            <a:ext cx="7524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rgbClr val="AB9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Escreva aqui o nome do município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0"/>
          <p:cNvPicPr preferRelativeResize="0"/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3031752" y="2486000"/>
            <a:ext cx="7230146" cy="98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0"/>
          <p:cNvPicPr preferRelativeResize="0"/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10178266" y="2485994"/>
            <a:ext cx="6151218" cy="9835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0"/>
          <p:cNvPicPr preferRelativeResize="0"/>
          <p:nvPr/>
        </p:nvPicPr>
        <p:blipFill>
          <a:blip r:embed="rId6">
            <a:alphaModFix amt="30000"/>
          </a:blip>
          <a:stretch>
            <a:fillRect/>
          </a:stretch>
        </p:blipFill>
        <p:spPr>
          <a:xfrm>
            <a:off x="16329495" y="2485994"/>
            <a:ext cx="5083896" cy="98350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95;p34">
            <a:extLst>
              <a:ext uri="{FF2B5EF4-FFF2-40B4-BE49-F238E27FC236}">
                <a16:creationId xmlns:a16="http://schemas.microsoft.com/office/drawing/2014/main" id="{72DE6843-B2C5-F947-8A5B-B788B9318BA7}"/>
              </a:ext>
            </a:extLst>
          </p:cNvPr>
          <p:cNvSpPr txBox="1"/>
          <p:nvPr/>
        </p:nvSpPr>
        <p:spPr>
          <a:xfrm>
            <a:off x="9215862" y="5962350"/>
            <a:ext cx="5952275" cy="22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B2A4A"/>
                </a:solidFill>
                <a:highlight>
                  <a:srgbClr val="FFFFFF"/>
                </a:highlight>
                <a:latin typeface="+mj-lt"/>
                <a:ea typeface="Source Sans Pro"/>
                <a:cs typeface="Source Sans Pro"/>
                <a:sym typeface="Source Sans Pro"/>
              </a:rPr>
              <a:t>COLE ESTA IMAGEM DO SITE COM AS INFORMAÇÕES DO </a:t>
            </a:r>
            <a:r>
              <a:rPr lang="en-US" sz="3200" b="1" dirty="0">
                <a:solidFill>
                  <a:srgbClr val="4B2A4A"/>
                </a:solidFill>
                <a:highlight>
                  <a:srgbClr val="FFFFFF"/>
                </a:highlight>
                <a:latin typeface="+mj-lt"/>
                <a:ea typeface="Source Sans Pro"/>
                <a:cs typeface="Source Sans Pro"/>
                <a:sym typeface="Source Sans Pro"/>
              </a:rPr>
              <a:t>SEU MUNICÍPIO</a:t>
            </a:r>
            <a:r>
              <a:rPr lang="en-US" sz="3200" dirty="0">
                <a:solidFill>
                  <a:srgbClr val="4B2A4A"/>
                </a:solidFill>
                <a:highlight>
                  <a:srgbClr val="FFFFFF"/>
                </a:highlight>
                <a:latin typeface="+mj-lt"/>
                <a:ea typeface="Source Sans Pro"/>
                <a:cs typeface="Source Sans Pro"/>
                <a:sym typeface="Source Sans Pro"/>
              </a:rPr>
              <a:t> AQUI</a:t>
            </a:r>
            <a:endParaRPr dirty="0">
              <a:solidFill>
                <a:srgbClr val="4B2A4A"/>
              </a:solidFill>
              <a:highlight>
                <a:srgbClr val="FFFFFF"/>
              </a:highlight>
              <a:latin typeface="+mj-lt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1"/>
          <p:cNvPicPr preferRelativeResize="0"/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11868200" y="1700575"/>
            <a:ext cx="7082651" cy="103273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95;p34">
            <a:extLst>
              <a:ext uri="{FF2B5EF4-FFF2-40B4-BE49-F238E27FC236}">
                <a16:creationId xmlns:a16="http://schemas.microsoft.com/office/drawing/2014/main" id="{0E00DC24-91FF-F04E-82BB-04DCE4930931}"/>
              </a:ext>
            </a:extLst>
          </p:cNvPr>
          <p:cNvSpPr txBox="1"/>
          <p:nvPr/>
        </p:nvSpPr>
        <p:spPr>
          <a:xfrm>
            <a:off x="12697674" y="5714700"/>
            <a:ext cx="5952275" cy="22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B2A4A"/>
                </a:solidFill>
                <a:highlight>
                  <a:srgbClr val="FFFFFF"/>
                </a:highlight>
                <a:latin typeface="+mj-lt"/>
                <a:ea typeface="Source Sans Pro"/>
                <a:cs typeface="Source Sans Pro"/>
                <a:sym typeface="Source Sans Pro"/>
              </a:rPr>
              <a:t>COLE ESTA IMAGEM DO SITE COM AS INFORMAÇÕES DO </a:t>
            </a:r>
            <a:r>
              <a:rPr lang="en-US" sz="3200" b="1" dirty="0">
                <a:solidFill>
                  <a:srgbClr val="4B2A4A"/>
                </a:solidFill>
                <a:highlight>
                  <a:srgbClr val="FFFFFF"/>
                </a:highlight>
                <a:latin typeface="+mj-lt"/>
                <a:ea typeface="Source Sans Pro"/>
                <a:cs typeface="Source Sans Pro"/>
                <a:sym typeface="Source Sans Pro"/>
              </a:rPr>
              <a:t>SEU MUNICÍPIO</a:t>
            </a:r>
            <a:r>
              <a:rPr lang="en-US" sz="3200" dirty="0">
                <a:solidFill>
                  <a:srgbClr val="4B2A4A"/>
                </a:solidFill>
                <a:highlight>
                  <a:srgbClr val="FFFFFF"/>
                </a:highlight>
                <a:latin typeface="+mj-lt"/>
                <a:ea typeface="Source Sans Pro"/>
                <a:cs typeface="Source Sans Pro"/>
                <a:sym typeface="Source Sans Pro"/>
              </a:rPr>
              <a:t> AQUI</a:t>
            </a:r>
            <a:endParaRPr dirty="0">
              <a:solidFill>
                <a:srgbClr val="4B2A4A"/>
              </a:solidFill>
              <a:highlight>
                <a:srgbClr val="FFFFFF"/>
              </a:highlight>
              <a:latin typeface="+mj-lt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32"/>
          <p:cNvPicPr preferRelativeResize="0"/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10932100" y="3794850"/>
            <a:ext cx="8994300" cy="61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95;p34">
            <a:extLst>
              <a:ext uri="{FF2B5EF4-FFF2-40B4-BE49-F238E27FC236}">
                <a16:creationId xmlns:a16="http://schemas.microsoft.com/office/drawing/2014/main" id="{98E48352-BF60-DD41-BE50-17DD4CF95D39}"/>
              </a:ext>
            </a:extLst>
          </p:cNvPr>
          <p:cNvSpPr txBox="1"/>
          <p:nvPr/>
        </p:nvSpPr>
        <p:spPr>
          <a:xfrm>
            <a:off x="12697674" y="5714700"/>
            <a:ext cx="5952275" cy="22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B2A4A"/>
                </a:solidFill>
                <a:highlight>
                  <a:srgbClr val="FFFFFF"/>
                </a:highlight>
                <a:latin typeface="+mj-lt"/>
                <a:ea typeface="Source Sans Pro"/>
                <a:cs typeface="Source Sans Pro"/>
                <a:sym typeface="Source Sans Pro"/>
              </a:rPr>
              <a:t>COLE ESTA IMAGEM DO SITE COM AS INFORMAÇÕES DO </a:t>
            </a:r>
            <a:r>
              <a:rPr lang="en-US" sz="3200" b="1" dirty="0">
                <a:solidFill>
                  <a:srgbClr val="4B2A4A"/>
                </a:solidFill>
                <a:highlight>
                  <a:srgbClr val="FFFFFF"/>
                </a:highlight>
                <a:latin typeface="+mj-lt"/>
                <a:ea typeface="Source Sans Pro"/>
                <a:cs typeface="Source Sans Pro"/>
                <a:sym typeface="Source Sans Pro"/>
              </a:rPr>
              <a:t>SEU MUNICÍPIO</a:t>
            </a:r>
            <a:r>
              <a:rPr lang="en-US" sz="3200" dirty="0">
                <a:solidFill>
                  <a:srgbClr val="4B2A4A"/>
                </a:solidFill>
                <a:highlight>
                  <a:srgbClr val="FFFFFF"/>
                </a:highlight>
                <a:latin typeface="+mj-lt"/>
                <a:ea typeface="Source Sans Pro"/>
                <a:cs typeface="Source Sans Pro"/>
                <a:sym typeface="Source Sans Pro"/>
              </a:rPr>
              <a:t> AQUI</a:t>
            </a:r>
            <a:endParaRPr dirty="0">
              <a:solidFill>
                <a:srgbClr val="4B2A4A"/>
              </a:solidFill>
              <a:highlight>
                <a:srgbClr val="FFFFFF"/>
              </a:highlight>
              <a:latin typeface="+mj-lt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3"/>
          <p:cNvPicPr preferRelativeResize="0"/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8369950" y="1541350"/>
            <a:ext cx="7314150" cy="1060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3"/>
          <p:cNvPicPr preferRelativeResize="0"/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15801175" y="1541350"/>
            <a:ext cx="7314150" cy="93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95;p34">
            <a:extLst>
              <a:ext uri="{FF2B5EF4-FFF2-40B4-BE49-F238E27FC236}">
                <a16:creationId xmlns:a16="http://schemas.microsoft.com/office/drawing/2014/main" id="{E2F6EB3F-1EB1-AB44-8D39-08F596CB2BD7}"/>
              </a:ext>
            </a:extLst>
          </p:cNvPr>
          <p:cNvSpPr txBox="1"/>
          <p:nvPr/>
        </p:nvSpPr>
        <p:spPr>
          <a:xfrm>
            <a:off x="12697674" y="5714700"/>
            <a:ext cx="5952275" cy="22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B2A4A"/>
                </a:solidFill>
                <a:highlight>
                  <a:srgbClr val="FFFFFF"/>
                </a:highlight>
                <a:latin typeface="+mj-lt"/>
                <a:ea typeface="Source Sans Pro"/>
                <a:cs typeface="Source Sans Pro"/>
                <a:sym typeface="Source Sans Pro"/>
              </a:rPr>
              <a:t>COLE ESTA IMAGEM DO SITE COM AS INFORMAÇÕES DO </a:t>
            </a:r>
            <a:r>
              <a:rPr lang="en-US" sz="3200" b="1" dirty="0">
                <a:solidFill>
                  <a:srgbClr val="4B2A4A"/>
                </a:solidFill>
                <a:highlight>
                  <a:srgbClr val="FFFFFF"/>
                </a:highlight>
                <a:latin typeface="+mj-lt"/>
                <a:ea typeface="Source Sans Pro"/>
                <a:cs typeface="Source Sans Pro"/>
                <a:sym typeface="Source Sans Pro"/>
              </a:rPr>
              <a:t>SEU MUNICÍPIO</a:t>
            </a:r>
            <a:r>
              <a:rPr lang="en-US" sz="3200" dirty="0">
                <a:solidFill>
                  <a:srgbClr val="4B2A4A"/>
                </a:solidFill>
                <a:highlight>
                  <a:srgbClr val="FFFFFF"/>
                </a:highlight>
                <a:latin typeface="+mj-lt"/>
                <a:ea typeface="Source Sans Pro"/>
                <a:cs typeface="Source Sans Pro"/>
                <a:sym typeface="Source Sans Pro"/>
              </a:rPr>
              <a:t> AQUI</a:t>
            </a:r>
            <a:endParaRPr dirty="0">
              <a:solidFill>
                <a:srgbClr val="4B2A4A"/>
              </a:solidFill>
              <a:highlight>
                <a:srgbClr val="FFFFFF"/>
              </a:highlight>
              <a:latin typeface="+mj-lt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34"/>
          <p:cNvPicPr preferRelativeResize="0"/>
          <p:nvPr/>
        </p:nvPicPr>
        <p:blipFill rotWithShape="1">
          <a:blip r:embed="rId4">
            <a:alphaModFix amt="30000"/>
          </a:blip>
          <a:srcRect b="22450"/>
          <a:stretch/>
        </p:blipFill>
        <p:spPr>
          <a:xfrm>
            <a:off x="8391863" y="2763550"/>
            <a:ext cx="7312602" cy="8288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4"/>
          <p:cNvPicPr preferRelativeResize="0"/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15824631" y="2763550"/>
            <a:ext cx="7312607" cy="6937612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4"/>
          <p:cNvSpPr txBox="1"/>
          <p:nvPr/>
        </p:nvSpPr>
        <p:spPr>
          <a:xfrm>
            <a:off x="12697674" y="5714700"/>
            <a:ext cx="5952275" cy="22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B2A4A"/>
                </a:solidFill>
                <a:highlight>
                  <a:srgbClr val="FFFFFF"/>
                </a:highlight>
                <a:latin typeface="+mj-lt"/>
                <a:ea typeface="Source Sans Pro"/>
                <a:cs typeface="Source Sans Pro"/>
                <a:sym typeface="Source Sans Pro"/>
              </a:rPr>
              <a:t>COLE ESTA IMAGEM DO SITE COM AS INFORMAÇÕES DO </a:t>
            </a:r>
            <a:r>
              <a:rPr lang="en-US" sz="3200" b="1" dirty="0">
                <a:solidFill>
                  <a:srgbClr val="4B2A4A"/>
                </a:solidFill>
                <a:highlight>
                  <a:srgbClr val="FFFFFF"/>
                </a:highlight>
                <a:latin typeface="+mj-lt"/>
                <a:ea typeface="Source Sans Pro"/>
                <a:cs typeface="Source Sans Pro"/>
                <a:sym typeface="Source Sans Pro"/>
              </a:rPr>
              <a:t>SEU MUNICÍPIO</a:t>
            </a:r>
            <a:r>
              <a:rPr lang="en-US" sz="3200" dirty="0">
                <a:solidFill>
                  <a:srgbClr val="4B2A4A"/>
                </a:solidFill>
                <a:highlight>
                  <a:srgbClr val="FFFFFF"/>
                </a:highlight>
                <a:latin typeface="+mj-lt"/>
                <a:ea typeface="Source Sans Pro"/>
                <a:cs typeface="Source Sans Pro"/>
                <a:sym typeface="Source Sans Pro"/>
              </a:rPr>
              <a:t> AQUI</a:t>
            </a:r>
            <a:endParaRPr dirty="0">
              <a:solidFill>
                <a:srgbClr val="4B2A4A"/>
              </a:solidFill>
              <a:highlight>
                <a:srgbClr val="FFFFFF"/>
              </a:highlight>
              <a:latin typeface="+mj-lt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5"/>
          <p:cNvPicPr preferRelativeResize="0"/>
          <p:nvPr/>
        </p:nvPicPr>
        <p:blipFill rotWithShape="1">
          <a:blip r:embed="rId4">
            <a:alphaModFix amt="30000"/>
          </a:blip>
          <a:srcRect t="1719"/>
          <a:stretch/>
        </p:blipFill>
        <p:spPr>
          <a:xfrm>
            <a:off x="8850350" y="2555900"/>
            <a:ext cx="13996650" cy="879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5"/>
          <p:cNvSpPr txBox="1"/>
          <p:nvPr/>
        </p:nvSpPr>
        <p:spPr>
          <a:xfrm>
            <a:off x="13136824" y="5714700"/>
            <a:ext cx="5951275" cy="22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B2A4A"/>
                </a:solidFill>
                <a:highlight>
                  <a:srgbClr val="FFFFFF"/>
                </a:highlight>
                <a:latin typeface="+mj-lt"/>
                <a:ea typeface="Source Sans Pro"/>
                <a:cs typeface="Source Sans Pro"/>
                <a:sym typeface="Source Sans Pro"/>
              </a:rPr>
              <a:t>COLE ESTA IMAGEM DO SITE COM AS INFORMAÇÕES DO </a:t>
            </a:r>
            <a:r>
              <a:rPr lang="en-US" sz="3200" b="1" dirty="0">
                <a:solidFill>
                  <a:srgbClr val="4B2A4A"/>
                </a:solidFill>
                <a:highlight>
                  <a:srgbClr val="FFFFFF"/>
                </a:highlight>
                <a:latin typeface="+mj-lt"/>
                <a:ea typeface="Source Sans Pro"/>
                <a:cs typeface="Source Sans Pro"/>
                <a:sym typeface="Source Sans Pro"/>
              </a:rPr>
              <a:t>SEU ESTADO</a:t>
            </a:r>
            <a:r>
              <a:rPr lang="en-US" sz="3200" dirty="0">
                <a:solidFill>
                  <a:srgbClr val="4B2A4A"/>
                </a:solidFill>
                <a:highlight>
                  <a:srgbClr val="FFFFFF"/>
                </a:highlight>
                <a:latin typeface="+mj-lt"/>
                <a:ea typeface="Source Sans Pro"/>
                <a:cs typeface="Source Sans Pro"/>
                <a:sym typeface="Source Sans Pro"/>
              </a:rPr>
              <a:t> AQUI</a:t>
            </a:r>
            <a:endParaRPr dirty="0">
              <a:solidFill>
                <a:srgbClr val="4B2A4A"/>
              </a:solidFill>
              <a:highlight>
                <a:srgbClr val="FFFFFF"/>
              </a:highlight>
              <a:latin typeface="+mj-lt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4716D5A-7BEE-1E4E-93D7-ACF8929BEFF1}"/>
              </a:ext>
            </a:extLst>
          </p:cNvPr>
          <p:cNvSpPr txBox="1"/>
          <p:nvPr/>
        </p:nvSpPr>
        <p:spPr>
          <a:xfrm>
            <a:off x="1924050" y="7181850"/>
            <a:ext cx="5543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AB9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Escreva aqui o nome do Estado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7"/>
          <p:cNvSpPr txBox="1">
            <a:spLocks noGrp="1"/>
          </p:cNvSpPr>
          <p:nvPr>
            <p:ph type="body" idx="4294967295"/>
          </p:nvPr>
        </p:nvSpPr>
        <p:spPr>
          <a:xfrm>
            <a:off x="2254908" y="4119821"/>
            <a:ext cx="9574213" cy="34049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ource Serif Pro"/>
              <a:buNone/>
            </a:pPr>
            <a:r>
              <a:rPr lang="en-US" sz="2600" dirty="0" err="1">
                <a:solidFill>
                  <a:srgbClr val="AB99AD"/>
                </a:solidFill>
                <a:latin typeface="+mj-lt"/>
              </a:rPr>
              <a:t>Escreva</a:t>
            </a:r>
            <a:r>
              <a:rPr lang="en-US" sz="2600" dirty="0">
                <a:solidFill>
                  <a:srgbClr val="AB99AD"/>
                </a:solidFill>
                <a:latin typeface="+mj-lt"/>
              </a:rPr>
              <a:t> </a:t>
            </a:r>
            <a:r>
              <a:rPr lang="en-US" sz="2600" dirty="0" err="1">
                <a:solidFill>
                  <a:srgbClr val="AB99AD"/>
                </a:solidFill>
                <a:latin typeface="+mj-lt"/>
              </a:rPr>
              <a:t>aqui</a:t>
            </a:r>
            <a:endParaRPr sz="2600" dirty="0">
              <a:solidFill>
                <a:srgbClr val="AB99AD"/>
              </a:solidFill>
              <a:latin typeface="+mj-lt"/>
            </a:endParaRPr>
          </a:p>
        </p:txBody>
      </p:sp>
      <p:sp>
        <p:nvSpPr>
          <p:cNvPr id="328" name="Google Shape;328;p37"/>
          <p:cNvSpPr txBox="1"/>
          <p:nvPr/>
        </p:nvSpPr>
        <p:spPr>
          <a:xfrm>
            <a:off x="2254908" y="9501025"/>
            <a:ext cx="9573000" cy="33246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erif Pro"/>
              <a:buNone/>
            </a:pPr>
            <a:r>
              <a:rPr lang="en-US" sz="2600">
                <a:solidFill>
                  <a:srgbClr val="AB99AD"/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Escreva aqui</a:t>
            </a:r>
            <a:endParaRPr sz="2600">
              <a:solidFill>
                <a:srgbClr val="AB99AD"/>
              </a:solidFill>
              <a:latin typeface="+mj-l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29" name="Google Shape;329;p37"/>
          <p:cNvSpPr txBox="1"/>
          <p:nvPr/>
        </p:nvSpPr>
        <p:spPr>
          <a:xfrm>
            <a:off x="12555942" y="4119821"/>
            <a:ext cx="9573000" cy="34049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erif Pro"/>
              <a:buNone/>
            </a:pPr>
            <a:r>
              <a:rPr lang="en-US" sz="2600">
                <a:solidFill>
                  <a:srgbClr val="AB99AD"/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Escreva aqui</a:t>
            </a:r>
            <a:endParaRPr sz="2600">
              <a:solidFill>
                <a:srgbClr val="AB99AD"/>
              </a:solidFill>
              <a:latin typeface="+mj-l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30" name="Google Shape;330;p37"/>
          <p:cNvSpPr txBox="1"/>
          <p:nvPr/>
        </p:nvSpPr>
        <p:spPr>
          <a:xfrm>
            <a:off x="12517964" y="9007243"/>
            <a:ext cx="9573000" cy="38184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urce Serif Pro"/>
              <a:buNone/>
            </a:pPr>
            <a:r>
              <a:rPr lang="en-US" sz="2600">
                <a:solidFill>
                  <a:srgbClr val="AB99AD"/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Escreva aqui</a:t>
            </a:r>
            <a:endParaRPr sz="2600">
              <a:solidFill>
                <a:srgbClr val="AB99AD"/>
              </a:solidFill>
              <a:latin typeface="+mj-l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49045EC-D9D9-E241-ABE2-C27C5337F19A}"/>
              </a:ext>
            </a:extLst>
          </p:cNvPr>
          <p:cNvSpPr txBox="1"/>
          <p:nvPr/>
        </p:nvSpPr>
        <p:spPr>
          <a:xfrm>
            <a:off x="2005200" y="1320554"/>
            <a:ext cx="20373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rgbClr val="AB99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Escreva aqui o nome do município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E57DF14A-3B86-5E41-A68D-CAB084B0D346}"/>
              </a:ext>
            </a:extLst>
          </p:cNvPr>
          <p:cNvSpPr/>
          <p:nvPr/>
        </p:nvSpPr>
        <p:spPr>
          <a:xfrm>
            <a:off x="4723342" y="8285262"/>
            <a:ext cx="12522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D8D8D8"/>
              </a:buClr>
              <a:buSzPts val="2900"/>
            </a:pPr>
            <a:r>
              <a:rPr lang="pt-BR" sz="28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https://www.imapi.org/download/metodologia_manual-operacional.pdf</a:t>
            </a:r>
            <a:endParaRPr lang="en-US" sz="2800" b="1" dirty="0">
              <a:solidFill>
                <a:schemeClr val="bg1"/>
              </a:solidFill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9"/>
          <p:cNvSpPr txBox="1"/>
          <p:nvPr/>
        </p:nvSpPr>
        <p:spPr>
          <a:xfrm>
            <a:off x="12027175" y="2131807"/>
            <a:ext cx="8055900" cy="945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900"/>
              <a:buFont typeface="Source Serif Pro"/>
              <a:buNone/>
            </a:pPr>
            <a:r>
              <a:rPr lang="en-US" sz="2800" b="1" i="0" u="sng" strike="noStrike" cap="none" dirty="0">
                <a:solidFill>
                  <a:schemeClr val="bg1"/>
                </a:solidFill>
                <a:latin typeface="+mj-lt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Importância da Primeira Infância </a:t>
            </a:r>
            <a:endParaRPr sz="2800" b="1" i="0" u="none" strike="noStrike" cap="none" dirty="0">
              <a:solidFill>
                <a:schemeClr val="bg1"/>
              </a:solidFill>
              <a:latin typeface="+mj-lt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900"/>
              <a:buFont typeface="Source Serif Pro"/>
              <a:buNone/>
            </a:pP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Vídeos</a:t>
            </a:r>
            <a:r>
              <a:rPr lang="en-US" sz="280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educativos</a:t>
            </a:r>
            <a:r>
              <a:rPr lang="en-US" sz="280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sobre</a:t>
            </a:r>
            <a:r>
              <a:rPr lang="en-US" sz="280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 a </a:t>
            </a: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primeira</a:t>
            </a:r>
            <a:r>
              <a:rPr lang="en-US" sz="280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infância</a:t>
            </a:r>
            <a:endParaRPr sz="2800" dirty="0">
              <a:solidFill>
                <a:schemeClr val="bg1">
                  <a:lumMod val="85000"/>
                </a:schemeClr>
              </a:solidFill>
              <a:latin typeface="+mj-lt"/>
              <a:ea typeface="Source Sans Pro Light"/>
              <a:cs typeface="Source Sans Pro Light"/>
              <a:sym typeface="Source Sans Pr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900"/>
              <a:buFont typeface="Source Serif Pro"/>
              <a:buNone/>
            </a:pP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Fundação</a:t>
            </a:r>
            <a:r>
              <a:rPr lang="en-US" sz="280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 Maria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Cecilia</a:t>
            </a:r>
            <a:r>
              <a:rPr lang="en-US" sz="280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Souto</a:t>
            </a:r>
            <a:r>
              <a:rPr lang="en-US" sz="280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Vidigal</a:t>
            </a:r>
            <a:endParaRPr sz="2800" dirty="0">
              <a:solidFill>
                <a:schemeClr val="bg1">
                  <a:lumMod val="85000"/>
                </a:schemeClr>
              </a:solidFill>
              <a:latin typeface="+mj-lt"/>
              <a:ea typeface="Source Sans Pro Light"/>
              <a:cs typeface="Source Sans Pro Light"/>
              <a:sym typeface="Source Sans Pr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1455F"/>
              </a:buClr>
              <a:buSzPts val="2900"/>
              <a:buFont typeface="Source Serif Pro"/>
              <a:buNone/>
            </a:pPr>
            <a:endParaRPr sz="2800" i="0" u="none" strike="noStrike" cap="none" dirty="0">
              <a:solidFill>
                <a:schemeClr val="bg1"/>
              </a:solidFill>
              <a:latin typeface="+mj-lt"/>
              <a:ea typeface="Source Sans Pro Light"/>
              <a:cs typeface="Source Sans Pro Light"/>
              <a:sym typeface="Source Sans Pr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900"/>
              <a:buFont typeface="Source Serif Pro"/>
              <a:buNone/>
            </a:pPr>
            <a:r>
              <a:rPr lang="en-US" sz="2800" b="1" i="0" u="sng" strike="noStrike" cap="none" dirty="0">
                <a:solidFill>
                  <a:schemeClr val="bg1"/>
                </a:solidFill>
                <a:latin typeface="+mj-lt"/>
                <a:ea typeface="Source Sans Pro"/>
                <a:cs typeface="Source Sans Pro"/>
                <a:sym typeface="Source Sans Pr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Guia pela elaboração de Planos Municipais de Primeira Infância</a:t>
            </a:r>
            <a:endParaRPr sz="2800" b="1" i="0" u="none" strike="noStrike" cap="none" dirty="0">
              <a:solidFill>
                <a:schemeClr val="bg1"/>
              </a:solidFill>
              <a:latin typeface="+mj-lt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900"/>
              <a:buFont typeface="Source Serif Pro"/>
              <a:buNone/>
            </a:pP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Guia</a:t>
            </a:r>
            <a:r>
              <a:rPr lang="en-US" sz="280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 de </a:t>
            </a: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sugestões</a:t>
            </a:r>
            <a:r>
              <a:rPr lang="en-US" sz="280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 e </a:t>
            </a: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passo</a:t>
            </a:r>
            <a:r>
              <a:rPr lang="en-US" sz="280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 a </a:t>
            </a: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passo</a:t>
            </a:r>
            <a:r>
              <a:rPr lang="en-US" sz="280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 para </a:t>
            </a: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apoiar</a:t>
            </a:r>
            <a:r>
              <a:rPr lang="en-US" sz="280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municípios</a:t>
            </a:r>
            <a:r>
              <a:rPr lang="en-US" sz="280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 no </a:t>
            </a: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desenvolvimento</a:t>
            </a:r>
            <a:r>
              <a:rPr lang="en-US" sz="280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 de um </a:t>
            </a: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plano</a:t>
            </a:r>
            <a:r>
              <a:rPr lang="en-US" sz="280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 para a </a:t>
            </a: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Primeira</a:t>
            </a:r>
            <a:r>
              <a:rPr lang="en-US" sz="280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Infância</a:t>
            </a:r>
            <a:endParaRPr sz="2800" dirty="0">
              <a:solidFill>
                <a:schemeClr val="bg1">
                  <a:lumMod val="85000"/>
                </a:schemeClr>
              </a:solidFill>
              <a:latin typeface="+mj-lt"/>
              <a:ea typeface="Source Sans Pro Light"/>
              <a:cs typeface="Source Sans Pro Light"/>
              <a:sym typeface="Source Sans Pr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900"/>
              <a:buFont typeface="Source Serif Pro"/>
              <a:buNone/>
            </a:pP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Fundação</a:t>
            </a:r>
            <a:r>
              <a:rPr lang="en-US" sz="280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 Maria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Cecilia</a:t>
            </a:r>
            <a:r>
              <a:rPr lang="en-US" sz="280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Souto</a:t>
            </a:r>
            <a:r>
              <a:rPr lang="en-US" sz="280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Vidigal</a:t>
            </a:r>
            <a:endParaRPr sz="2800" dirty="0">
              <a:solidFill>
                <a:schemeClr val="bg1">
                  <a:lumMod val="85000"/>
                </a:schemeClr>
              </a:solidFill>
              <a:latin typeface="+mj-lt"/>
              <a:ea typeface="Source Sans Pro Light"/>
              <a:cs typeface="Source Sans Pro Light"/>
              <a:sym typeface="Source Sans Pr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1455F"/>
              </a:buClr>
              <a:buSzPts val="2900"/>
              <a:buFont typeface="Source Serif Pro"/>
              <a:buNone/>
            </a:pPr>
            <a:endParaRPr sz="2800" i="0" u="none" strike="noStrike" cap="none" dirty="0">
              <a:solidFill>
                <a:schemeClr val="bg1"/>
              </a:solidFill>
              <a:latin typeface="+mj-lt"/>
              <a:ea typeface="Source Sans Pro Light"/>
              <a:cs typeface="Source Sans Pro Light"/>
              <a:sym typeface="Source Sans Pr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900"/>
              <a:buFont typeface="Source Serif Pro"/>
              <a:buNone/>
            </a:pPr>
            <a:r>
              <a:rPr lang="en-US" sz="2800" b="1" i="0" u="sng" strike="noStrike" cap="none" dirty="0">
                <a:solidFill>
                  <a:schemeClr val="bg1"/>
                </a:solidFill>
                <a:latin typeface="+mj-lt"/>
                <a:ea typeface="Source Sans Pro"/>
                <a:cs typeface="Source Sans Pro"/>
                <a:sym typeface="Source Sans Pr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Plano Municipal pela Primeira Infância</a:t>
            </a:r>
            <a:endParaRPr sz="2800" b="1" i="0" u="none" strike="noStrike" cap="none" dirty="0">
              <a:solidFill>
                <a:schemeClr val="bg1"/>
              </a:solidFill>
              <a:latin typeface="+mj-lt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900"/>
              <a:buFont typeface="Source Serif Pro"/>
              <a:buNone/>
            </a:pPr>
            <a:r>
              <a:rPr lang="en-US" sz="280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Plano de Estado, </a:t>
            </a: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intersectorial</a:t>
            </a:r>
            <a:r>
              <a:rPr lang="en-US" sz="280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, que visa o </a:t>
            </a: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atendimento</a:t>
            </a:r>
            <a:r>
              <a:rPr lang="en-US" sz="280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aos</a:t>
            </a:r>
            <a:r>
              <a:rPr lang="en-US" sz="280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direitos</a:t>
            </a:r>
            <a:r>
              <a:rPr lang="en-US" sz="280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 das </a:t>
            </a: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crianças</a:t>
            </a:r>
            <a:r>
              <a:rPr lang="en-US" sz="280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na</a:t>
            </a:r>
            <a:r>
              <a:rPr lang="en-US" sz="280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primeira</a:t>
            </a:r>
            <a:r>
              <a:rPr lang="en-US" sz="280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infância</a:t>
            </a:r>
            <a:r>
              <a:rPr lang="en-US" sz="280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.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280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Rede Nacional </a:t>
            </a: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Primeira</a:t>
            </a:r>
            <a:r>
              <a:rPr lang="en-US" sz="280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Infância</a:t>
            </a:r>
            <a:endParaRPr sz="2800" dirty="0">
              <a:solidFill>
                <a:schemeClr val="bg1">
                  <a:lumMod val="85000"/>
                </a:schemeClr>
              </a:solidFill>
              <a:latin typeface="+mj-lt"/>
              <a:ea typeface="Source Sans Pro Light"/>
              <a:cs typeface="Source Sans Pro Light"/>
              <a:sym typeface="Source Sans Pr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41455F"/>
              </a:buClr>
              <a:buSzPts val="2900"/>
              <a:buFont typeface="Source Serif Pro"/>
              <a:buNone/>
            </a:pPr>
            <a:endParaRPr sz="2800" i="0" u="none" strike="noStrike" cap="none" dirty="0">
              <a:solidFill>
                <a:schemeClr val="bg1"/>
              </a:solidFill>
              <a:latin typeface="+mj-lt"/>
              <a:ea typeface="Source Sans Pro Light"/>
              <a:cs typeface="Source Sans Pro Light"/>
              <a:sym typeface="Source Sans Pr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900"/>
              <a:buFont typeface="Source Serif Pro"/>
              <a:buNone/>
            </a:pPr>
            <a:r>
              <a:rPr lang="en-US" sz="2800" b="1" i="0" u="sng" strike="noStrike" cap="none" dirty="0">
                <a:solidFill>
                  <a:schemeClr val="bg1"/>
                </a:solidFill>
                <a:latin typeface="+mj-lt"/>
                <a:ea typeface="Source Sans Pro"/>
                <a:cs typeface="Source Sans Pro"/>
                <a:sym typeface="Source Sans Pr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Cadernos e Revistas da Primeira Infância</a:t>
            </a:r>
            <a:endParaRPr sz="2800" b="1" i="0" u="none" strike="noStrike" cap="none" dirty="0">
              <a:solidFill>
                <a:schemeClr val="bg1"/>
              </a:solidFill>
              <a:latin typeface="+mj-lt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900"/>
              <a:buFont typeface="Source Serif Pro"/>
              <a:buNone/>
            </a:pP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Guia</a:t>
            </a:r>
            <a:r>
              <a:rPr lang="en-US" sz="280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 de </a:t>
            </a: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publicações</a:t>
            </a:r>
            <a:r>
              <a:rPr lang="en-US" sz="280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sobre</a:t>
            </a:r>
            <a:r>
              <a:rPr lang="en-US" sz="280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 a </a:t>
            </a: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primeira</a:t>
            </a:r>
            <a:r>
              <a:rPr lang="en-US" sz="280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infância</a:t>
            </a:r>
            <a:r>
              <a:rPr lang="en-US" sz="280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 </a:t>
            </a:r>
            <a:endParaRPr sz="2800" dirty="0">
              <a:solidFill>
                <a:schemeClr val="bg1">
                  <a:lumMod val="85000"/>
                </a:schemeClr>
              </a:solidFill>
              <a:latin typeface="+mj-lt"/>
              <a:ea typeface="Source Sans Pro Light"/>
              <a:cs typeface="Source Sans Pro Light"/>
              <a:sym typeface="Source Sans Pr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900"/>
              <a:buFont typeface="Source Serif Pro"/>
              <a:buNone/>
            </a:pPr>
            <a:r>
              <a:rPr lang="en-US" sz="280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IPREDE - Instituto da </a:t>
            </a: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Primeira</a:t>
            </a:r>
            <a:r>
              <a:rPr lang="en-US" sz="2800" i="0" u="none" strike="noStrike" cap="none" dirty="0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-US" sz="2800" i="0" u="none" strike="noStrike" cap="none" dirty="0" err="1">
                <a:solidFill>
                  <a:schemeClr val="bg1">
                    <a:lumMod val="85000"/>
                  </a:schemeClr>
                </a:solidFill>
                <a:latin typeface="+mj-lt"/>
                <a:ea typeface="Source Sans Pro Light"/>
                <a:cs typeface="Source Sans Pro Light"/>
                <a:sym typeface="Source Sans Pro Light"/>
              </a:rPr>
              <a:t>Infância</a:t>
            </a:r>
            <a:endParaRPr sz="2800" i="0" u="none" strike="noStrike" cap="none" dirty="0">
              <a:solidFill>
                <a:schemeClr val="bg1">
                  <a:lumMod val="85000"/>
                </a:schemeClr>
              </a:solidFill>
              <a:latin typeface="+mj-lt"/>
              <a:ea typeface="Source Sans Pro Light"/>
              <a:cs typeface="Source Sans Pro Light"/>
              <a:sym typeface="Source Sans Pr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900"/>
              <a:buFont typeface="Source Serif Pro"/>
              <a:buNone/>
            </a:pPr>
            <a:endParaRPr sz="2800" dirty="0">
              <a:solidFill>
                <a:schemeClr val="bg1"/>
              </a:solidFill>
              <a:latin typeface="+mj-lt"/>
              <a:ea typeface="Source Sans Pro Light"/>
              <a:cs typeface="Source Sans Pro Light"/>
              <a:sym typeface="Source Sans Pr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900"/>
              <a:buFont typeface="Source Serif Pro"/>
              <a:buNone/>
            </a:pPr>
            <a:r>
              <a:rPr lang="en-US" sz="2800" b="1" u="sng" dirty="0">
                <a:solidFill>
                  <a:schemeClr val="bg1"/>
                </a:solidFill>
                <a:latin typeface="+mj-lt"/>
                <a:ea typeface="Source Sans Pro"/>
                <a:cs typeface="Source Sans Pro"/>
                <a:sym typeface="Source Sans Pro"/>
                <a:hlinkClick r:id="rId8"/>
              </a:rPr>
              <a:t>PNAISC</a:t>
            </a:r>
            <a:endParaRPr lang="en-US" sz="2800" b="1" u="sng" dirty="0">
              <a:solidFill>
                <a:schemeClr val="bg1"/>
              </a:solidFill>
              <a:latin typeface="+mj-lt"/>
              <a:ea typeface="Source Sans Pro"/>
              <a:cs typeface="Source Sans Pro"/>
              <a:sym typeface="Source Sans Pro"/>
            </a:endParaRPr>
          </a:p>
          <a:p>
            <a:pPr lvl="0">
              <a:buClr>
                <a:srgbClr val="D8D8D8"/>
              </a:buClr>
              <a:buSzPts val="2900"/>
            </a:pPr>
            <a:r>
              <a:rPr lang="en-US" sz="2800" dirty="0" err="1">
                <a:solidFill>
                  <a:schemeClr val="bg1">
                    <a:lumMod val="85000"/>
                  </a:schemeClr>
                </a:solidFill>
                <a:ea typeface="Source Sans Pro Light"/>
                <a:cs typeface="Source Sans Pro Light"/>
                <a:sym typeface="Source Sans Pro Light"/>
              </a:rPr>
              <a:t>Orientações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  <a:ea typeface="Source Sans Pro Light"/>
                <a:cs typeface="Source Sans Pro Light"/>
                <a:sym typeface="Source Sans Pro Light"/>
              </a:rPr>
              <a:t> para </a:t>
            </a:r>
            <a:r>
              <a:rPr lang="en-US" sz="2800" dirty="0" err="1">
                <a:solidFill>
                  <a:schemeClr val="bg1">
                    <a:lumMod val="85000"/>
                  </a:schemeClr>
                </a:solidFill>
                <a:ea typeface="Source Sans Pro Light"/>
                <a:cs typeface="Source Sans Pro Light"/>
                <a:sym typeface="Source Sans Pro Light"/>
              </a:rPr>
              <a:t>implementação</a:t>
            </a:r>
            <a:endParaRPr sz="2800" b="1" u="sng" dirty="0">
              <a:solidFill>
                <a:schemeClr val="bg1"/>
              </a:solidFill>
              <a:latin typeface="+mj-lt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ídia Online 8" descr="IMAPI  - Ãndice MunicÃ­pio Amigo da Primeira InfÃ¢ncia">
            <a:hlinkClick r:id="" action="ppaction://media"/>
            <a:extLst>
              <a:ext uri="{FF2B5EF4-FFF2-40B4-BE49-F238E27FC236}">
                <a16:creationId xmlns:a16="http://schemas.microsoft.com/office/drawing/2014/main" id="{1E0A62B9-3CE3-F543-80B3-71E90C9E946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192000" y="4542150"/>
            <a:ext cx="10397067" cy="584835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B35C57C-F8A3-2C46-8FB7-486466BE714B}"/>
              </a:ext>
            </a:extLst>
          </p:cNvPr>
          <p:cNvSpPr txBox="1"/>
          <p:nvPr/>
        </p:nvSpPr>
        <p:spPr>
          <a:xfrm>
            <a:off x="12192000" y="3963386"/>
            <a:ext cx="8061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 duas vezes no player abaixo para assistir ao vídeo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FF839F2-6EEB-074E-A2AD-C970ED67E778}"/>
              </a:ext>
            </a:extLst>
          </p:cNvPr>
          <p:cNvSpPr/>
          <p:nvPr/>
        </p:nvSpPr>
        <p:spPr>
          <a:xfrm>
            <a:off x="12192000" y="10434447"/>
            <a:ext cx="7925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D8D8D8"/>
              </a:buClr>
              <a:buSzPts val="2900"/>
            </a:pPr>
            <a:r>
              <a:rPr lang="pt-BR" sz="2800" b="1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www.youtube.com/watch?v=y49pEHdx_nw&amp;t</a:t>
            </a:r>
            <a:endParaRPr lang="en-US" sz="2800" b="1" dirty="0">
              <a:solidFill>
                <a:schemeClr val="bg1"/>
              </a:solidFill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Personalizar 2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236</Words>
  <Application>Microsoft Macintosh PowerPoint</Application>
  <PresentationFormat>Personalizar</PresentationFormat>
  <Paragraphs>33</Paragraphs>
  <Slides>25</Slides>
  <Notes>25</Notes>
  <HiddenSlides>0</HiddenSlides>
  <MMClips>1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4" baseType="lpstr">
      <vt:lpstr>Helvetica Neue Light</vt:lpstr>
      <vt:lpstr>Helvetica Neue</vt:lpstr>
      <vt:lpstr>Source Sans Pro Light</vt:lpstr>
      <vt:lpstr>Source Sans Pro</vt:lpstr>
      <vt:lpstr>Arial</vt:lpstr>
      <vt:lpstr>Open Sans Light</vt:lpstr>
      <vt:lpstr>Source Serif Pro</vt:lpstr>
      <vt:lpstr>Source Sans Pro Black</vt:lpstr>
      <vt:lpstr>Black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Pedro Fagundes Venturini</cp:lastModifiedBy>
  <cp:revision>10</cp:revision>
  <dcterms:modified xsi:type="dcterms:W3CDTF">2020-06-04T17:07:12Z</dcterms:modified>
</cp:coreProperties>
</file>